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362" r:id="rId3"/>
    <p:sldId id="367" r:id="rId4"/>
    <p:sldId id="257" r:id="rId5"/>
    <p:sldId id="341" r:id="rId6"/>
    <p:sldId id="342" r:id="rId7"/>
    <p:sldId id="322" r:id="rId8"/>
    <p:sldId id="364" r:id="rId9"/>
    <p:sldId id="365" r:id="rId10"/>
    <p:sldId id="366" r:id="rId11"/>
    <p:sldId id="369" r:id="rId12"/>
    <p:sldId id="323" r:id="rId13"/>
    <p:sldId id="265" r:id="rId14"/>
    <p:sldId id="317" r:id="rId15"/>
    <p:sldId id="337" r:id="rId16"/>
    <p:sldId id="338" r:id="rId17"/>
    <p:sldId id="336" r:id="rId18"/>
    <p:sldId id="339" r:id="rId19"/>
    <p:sldId id="340" r:id="rId20"/>
    <p:sldId id="359" r:id="rId21"/>
    <p:sldId id="360" r:id="rId22"/>
    <p:sldId id="361" r:id="rId23"/>
    <p:sldId id="280" r:id="rId24"/>
    <p:sldId id="281" r:id="rId25"/>
    <p:sldId id="363" r:id="rId26"/>
    <p:sldId id="269" r:id="rId27"/>
    <p:sldId id="282" r:id="rId28"/>
    <p:sldId id="315" r:id="rId29"/>
    <p:sldId id="368" r:id="rId30"/>
    <p:sldId id="25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o Kun" initials="D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6FC"/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D0E86-D0E7-4F05-829A-03990E972C65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C2B04-E37B-4787-987D-B1A77A44C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6565-D53F-4D36-A36A-C6EBEAC278C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431323" y="3441007"/>
            <a:ext cx="3319975" cy="0"/>
          </a:xfrm>
          <a:prstGeom prst="line">
            <a:avLst/>
          </a:prstGeom>
          <a:ln w="19050">
            <a:solidFill>
              <a:srgbClr val="2A5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90" y="1631333"/>
            <a:ext cx="1476220" cy="14805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474D-EA32-4275-8A0D-F1B653EB557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7618-9851-4830-9CB3-780369658CFD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7356-47CC-47E5-A8C4-1EE46B11B51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1" y="478972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7E8E-1138-4133-B614-B8EFA435799D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0" y="3487965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7559-4E14-4088-B588-85A67B9F6D10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F325-B705-4FC6-8965-F41DFA83060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EBA4-5002-466D-9B7A-95E8EF5CBD4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CBBBB-56B1-4651-8CF5-D0813D9B4C6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DFB-C770-4B4E-BB45-2E1CF63A74C1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02D6-0592-45C4-8C77-F5C402A51580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AD9F-32D8-45AC-9F78-6D72599F4B20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6920" y="3561080"/>
            <a:ext cx="10964545" cy="63563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Improve VAE with Optimal Transfer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515"/>
            <a:ext cx="9144000" cy="63436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学号：</a:t>
            </a:r>
            <a:r>
              <a:rPr lang="en-US" altLang="zh-CN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19210240019</a:t>
            </a:r>
          </a:p>
          <a:p>
            <a:r>
              <a:rPr lang="en-US" altLang="zh-CN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Reporter: </a:t>
            </a:r>
            <a:r>
              <a:rPr lang="zh-CN" altLang="en-US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庞泽雄</a:t>
            </a:r>
            <a:endParaRPr lang="en-US" altLang="zh-CN" sz="1600" b="1" dirty="0">
              <a:latin typeface="+mj-lt"/>
              <a:ea typeface="Microsoft YaHei UI Light" panose="020B0502040204020203" pitchFamily="34" charset="-122"/>
              <a:cs typeface="+mj-lt"/>
            </a:endParaRPr>
          </a:p>
          <a:p>
            <a:endParaRPr lang="en-US" altLang="zh-CN" sz="1600" b="1" dirty="0">
              <a:latin typeface="+mj-lt"/>
              <a:ea typeface="Microsoft YaHei UI Light" panose="020B0502040204020203" pitchFamily="34" charset="-122"/>
              <a:cs typeface="+mj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WAE – Inference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953B3-9F27-4100-BB66-78696531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39" y="3780001"/>
            <a:ext cx="5070764" cy="774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D29CA5-F041-4714-B084-A24DB57B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163" y="4554279"/>
            <a:ext cx="8395855" cy="7894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A80E2D-CBA6-4FF3-B89C-6E2F92A6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3" y="5343778"/>
            <a:ext cx="7152409" cy="782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C9B486-87C0-4EAC-B377-EEAC48C57E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20"/>
          <a:stretch/>
        </p:blipFill>
        <p:spPr>
          <a:xfrm>
            <a:off x="1925781" y="1690688"/>
            <a:ext cx="7715481" cy="18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7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WAE – Inference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8E4A7-3142-45D8-9759-12FB030FF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20"/>
          <a:stretch/>
        </p:blipFill>
        <p:spPr>
          <a:xfrm>
            <a:off x="1925781" y="1690688"/>
            <a:ext cx="7715481" cy="1800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A23FFF-4663-4CF3-9AB8-05779B7C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82" y="4817693"/>
            <a:ext cx="7182080" cy="1903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8B8623-FCDD-4917-9014-282D0C6C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53" y="3847486"/>
            <a:ext cx="7152409" cy="7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ea typeface="Microsoft YaHei UI" panose="020B0503020204020204" pitchFamily="34" charset="-122"/>
                <a:cs typeface="+mj-lt"/>
              </a:rPr>
              <a:t>WAE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5461000"/>
            <a:ext cx="5867400" cy="89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534160"/>
            <a:ext cx="9582785" cy="3926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b="1" dirty="0"/>
              <a:t>WAE – Algorithm </a:t>
            </a:r>
            <a:endParaRPr lang="en-US" altLang="zh-CN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530" y="1835727"/>
            <a:ext cx="7271082" cy="45206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 — </a:t>
            </a:r>
            <a:r>
              <a:rPr lang="en-US" altLang="zh-CN" sz="3200" b="1" dirty="0" err="1">
                <a:cs typeface="+mj-lt"/>
              </a:rPr>
              <a:t>Mnist</a:t>
            </a:r>
            <a:r>
              <a:rPr lang="en-US" altLang="zh-CN" sz="3200" b="1" dirty="0">
                <a:cs typeface="+mj-lt"/>
              </a:rPr>
              <a:t> test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2090420"/>
            <a:ext cx="11026775" cy="28911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WAE—</a:t>
            </a:r>
            <a:r>
              <a:rPr lang="en-US" altLang="zh-CN" sz="3200" b="1" dirty="0" err="1">
                <a:cs typeface="+mj-lt"/>
              </a:rPr>
              <a:t>Mnist</a:t>
            </a:r>
            <a:r>
              <a:rPr lang="en-US" altLang="zh-CN" sz="3200" b="1" dirty="0">
                <a:cs typeface="+mj-lt"/>
              </a:rPr>
              <a:t> test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948815"/>
            <a:ext cx="11040110" cy="3354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 — </a:t>
            </a:r>
            <a:r>
              <a:rPr lang="en-US" altLang="zh-CN" sz="3200" b="1" dirty="0" err="1">
                <a:cs typeface="+mj-lt"/>
              </a:rPr>
              <a:t>Mnist</a:t>
            </a:r>
            <a:r>
              <a:rPr lang="en-US" altLang="zh-CN" sz="3200" b="1" dirty="0">
                <a:cs typeface="+mj-lt"/>
              </a:rPr>
              <a:t> test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620"/>
            <a:ext cx="10141585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 – </a:t>
            </a:r>
            <a:r>
              <a:rPr lang="en-US" altLang="zh-CN" sz="3200" b="1" dirty="0" err="1">
                <a:cs typeface="+mj-lt"/>
              </a:rPr>
              <a:t>CelebA</a:t>
            </a:r>
            <a:r>
              <a:rPr lang="en-US" altLang="zh-CN" sz="3200" b="1" dirty="0">
                <a:cs typeface="+mj-lt"/>
              </a:rPr>
              <a:t> 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7" y="2263371"/>
            <a:ext cx="11124565" cy="2785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 – </a:t>
            </a:r>
            <a:r>
              <a:rPr lang="en-US" altLang="zh-CN" sz="3200" b="1" dirty="0" err="1">
                <a:cs typeface="+mj-lt"/>
              </a:rPr>
              <a:t>CelebA</a:t>
            </a:r>
            <a:r>
              <a:rPr lang="en-US" altLang="zh-CN" sz="3200" b="1" dirty="0">
                <a:cs typeface="+mj-lt"/>
              </a:rPr>
              <a:t> 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1953895"/>
            <a:ext cx="10594975" cy="3246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WAE – </a:t>
            </a:r>
            <a:r>
              <a:rPr lang="en-US" altLang="zh-CN" sz="3200" b="1" dirty="0" err="1">
                <a:cs typeface="+mj-lt"/>
              </a:rPr>
              <a:t>CelebA</a:t>
            </a:r>
            <a:r>
              <a:rPr lang="en-US" altLang="zh-CN" sz="3200" b="1" dirty="0">
                <a:cs typeface="+mj-lt"/>
              </a:rPr>
              <a:t> 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026920"/>
            <a:ext cx="10972165" cy="3364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dirty="0"/>
              <a:t>Paper List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14680" y="1863725"/>
            <a:ext cx="10964545" cy="6356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Wasserstein Autoencoder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524635" y="2672715"/>
            <a:ext cx="9144000" cy="777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Ilya Tolstikhin, Olivier Bousquet, Sylvain Gelly, and Bernhard Sch¨olkopf</a:t>
            </a:r>
          </a:p>
          <a:p>
            <a:pPr marL="0" indent="0" algn="ctr">
              <a:buNone/>
            </a:pPr>
            <a:r>
              <a:rPr lang="en-US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NIPS 2018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07085" y="4053840"/>
            <a:ext cx="10964545" cy="6356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/>
              <a:t>Adversarially</a:t>
            </a:r>
            <a:r>
              <a:rPr lang="en-US" altLang="zh-CN" sz="3200" dirty="0"/>
              <a:t> Regularzie Autoencoder</a:t>
            </a:r>
          </a:p>
        </p:txBody>
      </p:sp>
      <p:sp>
        <p:nvSpPr>
          <p:cNvPr id="9" name="副标题 3"/>
          <p:cNvSpPr>
            <a:spLocks noGrp="1"/>
          </p:cNvSpPr>
          <p:nvPr/>
        </p:nvSpPr>
        <p:spPr>
          <a:xfrm>
            <a:off x="1717675" y="484759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Jake (Junbo) Zhao  Yoon Kim  Kelly Zhang  Alexander M. Rush  Yann LeCun </a:t>
            </a:r>
          </a:p>
          <a:p>
            <a:pPr marL="0" indent="0" algn="ctr">
              <a:buNone/>
            </a:pPr>
            <a:r>
              <a:rPr lang="en-US" sz="1600" b="1" dirty="0">
                <a:latin typeface="+mj-lt"/>
                <a:ea typeface="Microsoft YaHei UI Light" panose="020B0502040204020203" pitchFamily="34" charset="-122"/>
                <a:cs typeface="+mj-lt"/>
              </a:rPr>
              <a:t>ICML 2018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3200" b="1" dirty="0"/>
              <a:t>ARAE – Architecture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16" y="3474490"/>
            <a:ext cx="508819" cy="153990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95" y="1852295"/>
            <a:ext cx="913447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3200" b="1" dirty="0"/>
              <a:t>ARAE – Inference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16" y="3474490"/>
            <a:ext cx="508819" cy="153990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24050"/>
            <a:ext cx="5867400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20" y="3027045"/>
            <a:ext cx="907732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3200" dirty="0"/>
              <a:t>ARAE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16" y="3474490"/>
            <a:ext cx="508819" cy="153990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1555750"/>
            <a:ext cx="6468745" cy="5012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3200" dirty="0"/>
              <a:t>ARAE – </a:t>
            </a:r>
            <a:r>
              <a:rPr lang="en-US" altLang="zh-CN" sz="3200" dirty="0" err="1"/>
              <a:t>Mnist</a:t>
            </a:r>
            <a:r>
              <a:rPr lang="en-US" altLang="zh-CN" sz="3200" dirty="0"/>
              <a:t> 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16" y="3474490"/>
            <a:ext cx="508819" cy="153990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15" y="1903095"/>
            <a:ext cx="3874135" cy="3051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85" y="1459230"/>
            <a:ext cx="4521200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3200" b="1" dirty="0"/>
              <a:t>Language Model Results</a:t>
            </a:r>
            <a:endParaRPr lang="en-US" altLang="zh-CN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 descr="[公式]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184400"/>
            <a:ext cx="6024245" cy="2804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15" y="1691005"/>
            <a:ext cx="3743960" cy="43922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b="1" dirty="0"/>
              <a:t>ARAE –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Reconstruction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52778-3CB6-42C9-AC7D-39122216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75" y="1968589"/>
            <a:ext cx="7042007" cy="39789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+mj-lt"/>
              </a:rPr>
              <a:t>  </a:t>
            </a:r>
            <a:r>
              <a:rPr lang="en-US" altLang="zh-CN" sz="3200" b="1" dirty="0">
                <a:cs typeface="+mj-lt"/>
              </a:rPr>
              <a:t>ARAE</a:t>
            </a:r>
            <a:r>
              <a:rPr lang="en-US" altLang="zh-CN" b="1" dirty="0">
                <a:cs typeface="+mj-lt"/>
              </a:rPr>
              <a:t> – </a:t>
            </a:r>
            <a:r>
              <a:rPr lang="en-US" altLang="zh-CN" sz="3200" b="1" dirty="0">
                <a:cs typeface="+mj-lt"/>
              </a:rPr>
              <a:t>Interpolation </a:t>
            </a:r>
            <a:endParaRPr lang="en-US" altLang="zh-CN" sz="3200" b="1" dirty="0">
              <a:ea typeface="Microsoft YaHei UI" panose="020B0503020204020204" pitchFamily="34" charset="-122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FEAE4-D6B8-4387-AE8B-D389E025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66" y="1570412"/>
            <a:ext cx="8838334" cy="51510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b="1" dirty="0"/>
              <a:t>ARAE — </a:t>
            </a:r>
            <a:r>
              <a:rPr lang="en-US" altLang="zh-CN" sz="3200" b="1" dirty="0">
                <a:ea typeface="Microsoft YaHei UI" panose="020B0503020204020204" pitchFamily="34" charset="-122"/>
              </a:rPr>
              <a:t>Sentiment Transfer 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5" y="1897397"/>
            <a:ext cx="6450215" cy="44589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b="1" dirty="0"/>
              <a:t>ARAE — </a:t>
            </a:r>
            <a:r>
              <a:rPr lang="en-US" altLang="zh-CN" sz="3200" b="1" dirty="0">
                <a:ea typeface="Microsoft YaHei UI" panose="020B0503020204020204" pitchFamily="34" charset="-122"/>
              </a:rPr>
              <a:t>Topic Transfer   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4ABDC-9228-47C2-9B9D-8FDFCD45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6" y="1462412"/>
            <a:ext cx="5912362" cy="52590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b="1" dirty="0"/>
              <a:t>Conclusion</a:t>
            </a:r>
            <a:r>
              <a:rPr lang="en-US" altLang="zh-CN" sz="3200" b="1" dirty="0">
                <a:ea typeface="Microsoft YaHei UI" panose="020B0503020204020204" pitchFamily="34" charset="-122"/>
              </a:rPr>
              <a:t>  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0FE77D3-13A9-4430-976B-2FF0AF4E199A}"/>
              </a:ext>
            </a:extLst>
          </p:cNvPr>
          <p:cNvSpPr txBox="1"/>
          <p:nvPr/>
        </p:nvSpPr>
        <p:spPr>
          <a:xfrm>
            <a:off x="838200" y="2040948"/>
            <a:ext cx="10515600" cy="408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ea typeface="Microsoft YaHei UI Light" panose="020B0502040204020203" pitchFamily="34" charset="-122"/>
              </a:rPr>
              <a:t>Key contribution</a:t>
            </a:r>
            <a:r>
              <a:rPr lang="en-US" altLang="zh-CN" sz="2000" dirty="0">
                <a:ea typeface="Microsoft YaHei UI Light" panose="020B0502040204020203" pitchFamily="34" charset="-122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ea typeface="Microsoft YaHei UI Light" panose="020B0502040204020203" pitchFamily="34" charset="-122"/>
            </a:endParaRPr>
          </a:p>
          <a:p>
            <a:r>
              <a:rPr lang="en-US" altLang="zh-CN" dirty="0"/>
              <a:t>Cast the Wasserstein distance metric to setup the VAE/GAN problem</a:t>
            </a:r>
          </a:p>
          <a:p>
            <a:endParaRPr lang="en-US" altLang="zh-CN" sz="2000" dirty="0">
              <a:ea typeface="Microsoft YaHei UI Light" panose="020B0502040204020203" pitchFamily="34" charset="-122"/>
            </a:endParaRPr>
          </a:p>
          <a:p>
            <a:r>
              <a:rPr lang="en-US" altLang="zh-CN" dirty="0">
                <a:ea typeface="Microsoft YaHei UI Light" panose="020B0502040204020203" pitchFamily="34" charset="-122"/>
              </a:rPr>
              <a:t>A cookbook of VAE and GAN</a:t>
            </a:r>
          </a:p>
          <a:p>
            <a:endParaRPr lang="en-US" altLang="zh-CN" sz="2400" dirty="0">
              <a:solidFill>
                <a:srgbClr val="FF0000"/>
              </a:solidFill>
              <a:ea typeface="Microsoft YaHei UI Light" panose="020B0502040204020203" pitchFamily="34" charset="-122"/>
            </a:endParaRPr>
          </a:p>
          <a:p>
            <a:r>
              <a:rPr lang="en-US" altLang="zh-CN" dirty="0">
                <a:ea typeface="Microsoft YaHei UI Light" panose="020B0502040204020203" pitchFamily="34" charset="-122"/>
              </a:rPr>
              <a:t>Fit CV and NLP generation tasks</a:t>
            </a:r>
          </a:p>
        </p:txBody>
      </p:sp>
    </p:spTree>
    <p:extLst>
      <p:ext uri="{BB962C8B-B14F-4D97-AF65-F5344CB8AC3E}">
        <p14:creationId xmlns:p14="http://schemas.microsoft.com/office/powerpoint/2010/main" val="324787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Unsupervised Generation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4EBF8E-408F-4490-AC30-C447450A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45" y="1390440"/>
            <a:ext cx="5540049" cy="52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3834" y="2954373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zh-CN" dirty="0"/>
            </a:br>
            <a:r>
              <a:rPr lang="en-US" altLang="zh-CN" dirty="0"/>
              <a:t>Thank you!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2011680"/>
            <a:ext cx="6601460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07" y="1898707"/>
            <a:ext cx="9201785" cy="27927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DB3950-0BE3-45CE-9625-AAEB2467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49" y="4899456"/>
            <a:ext cx="58293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90" y="1543050"/>
            <a:ext cx="6877685" cy="3771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9D4F42-A26D-4A6A-A909-49CB09D9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90" y="5478145"/>
            <a:ext cx="718185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Wasserstein Distance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1160EE-B246-4729-9837-1D89BEDFF2FB}"/>
              </a:ext>
            </a:extLst>
          </p:cNvPr>
          <p:cNvSpPr txBox="1"/>
          <p:nvPr/>
        </p:nvSpPr>
        <p:spPr>
          <a:xfrm>
            <a:off x="1149928" y="1891145"/>
            <a:ext cx="466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Earth Move Distance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4AA83-E1B7-40A8-AA15-4F6F0ED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13" y="2414365"/>
            <a:ext cx="10165773" cy="2694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98168-A8FB-49C0-BB2B-4FA0D0B3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5146763"/>
            <a:ext cx="820102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Wasserstein Distance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89BF48-8BCD-4843-9BA0-8F88F40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4" y="1801480"/>
            <a:ext cx="10785764" cy="22932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F4C4BA-34D1-49F8-BC6D-769EA04F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616" y="4421120"/>
            <a:ext cx="4095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WAE — Inference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C9C7D-8E11-4682-96AB-6B22086F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4264425"/>
            <a:ext cx="9163050" cy="1238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6B3498-3C82-4A21-A164-CB0E3A3A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89" y="5258953"/>
            <a:ext cx="4829175" cy="1057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BAD26C-3D0A-4AB4-82E1-C01A10A9771E}"/>
              </a:ext>
            </a:extLst>
          </p:cNvPr>
          <p:cNvSpPr txBox="1"/>
          <p:nvPr/>
        </p:nvSpPr>
        <p:spPr>
          <a:xfrm>
            <a:off x="1759528" y="5495204"/>
            <a:ext cx="200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Constraint: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2EECE5-A7F0-4691-860A-9F06DDE8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436" y="3594894"/>
            <a:ext cx="4772025" cy="857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D3E427-8F06-46BD-A7FC-42165190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20"/>
          <a:stretch/>
        </p:blipFill>
        <p:spPr>
          <a:xfrm>
            <a:off x="1932707" y="1651701"/>
            <a:ext cx="7715481" cy="18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94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217</Words>
  <Application>Microsoft Office PowerPoint</Application>
  <PresentationFormat>宽屏</PresentationFormat>
  <Paragraphs>77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Microsoft YaHei UI</vt:lpstr>
      <vt:lpstr>等线</vt:lpstr>
      <vt:lpstr>Arial</vt:lpstr>
      <vt:lpstr>Calibri</vt:lpstr>
      <vt:lpstr>Calibri Light</vt:lpstr>
      <vt:lpstr>Office Theme</vt:lpstr>
      <vt:lpstr>Equation.KSEE3</vt:lpstr>
      <vt:lpstr>Improve VAE with Optimal Transfer</vt:lpstr>
      <vt:lpstr>  Paper List</vt:lpstr>
      <vt:lpstr>  Unsupervised Generation</vt:lpstr>
      <vt:lpstr>  VAE</vt:lpstr>
      <vt:lpstr>  VAE</vt:lpstr>
      <vt:lpstr>  VAE</vt:lpstr>
      <vt:lpstr> Wasserstein Distance</vt:lpstr>
      <vt:lpstr> Wasserstein Distance</vt:lpstr>
      <vt:lpstr> WAE — Inference </vt:lpstr>
      <vt:lpstr> WAE – Inference </vt:lpstr>
      <vt:lpstr> WAE – Inference </vt:lpstr>
      <vt:lpstr> WAE</vt:lpstr>
      <vt:lpstr>  WAE – Algorithm </vt:lpstr>
      <vt:lpstr>  WAE — Mnist test</vt:lpstr>
      <vt:lpstr>  WAE—Mnist test</vt:lpstr>
      <vt:lpstr>  WAE — Mnist test</vt:lpstr>
      <vt:lpstr>  WAE – CelebA </vt:lpstr>
      <vt:lpstr>  WAE – CelebA </vt:lpstr>
      <vt:lpstr>  WAE – CelebA </vt:lpstr>
      <vt:lpstr> ARAE – Architecture </vt:lpstr>
      <vt:lpstr> ARAE – Inference </vt:lpstr>
      <vt:lpstr> ARAE</vt:lpstr>
      <vt:lpstr> ARAE – Mnist </vt:lpstr>
      <vt:lpstr> Language Model Results</vt:lpstr>
      <vt:lpstr>  ARAE – Reconstruction </vt:lpstr>
      <vt:lpstr>  ARAE – Interpolation </vt:lpstr>
      <vt:lpstr>  ARAE — Sentiment Transfer  </vt:lpstr>
      <vt:lpstr>  ARAE — Topic Transfer    </vt:lpstr>
      <vt:lpstr>  Conclusion   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pang zexiong</cp:lastModifiedBy>
  <cp:revision>205</cp:revision>
  <dcterms:created xsi:type="dcterms:W3CDTF">2015-03-05T15:31:00Z</dcterms:created>
  <dcterms:modified xsi:type="dcterms:W3CDTF">2019-12-09T13:10:55Z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